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0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1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2.xml" ContentType="application/vnd.openxmlformats-officedocument.presentationml.notesSlide+xml"/>
  <Override PartName="/ppt/charts/chart4.xml" ContentType="application/vnd.openxmlformats-officedocument.drawingml.char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71" r:id="rId4"/>
    <p:sldId id="258" r:id="rId5"/>
    <p:sldId id="259" r:id="rId6"/>
    <p:sldId id="273" r:id="rId7"/>
    <p:sldId id="265" r:id="rId8"/>
    <p:sldId id="272" r:id="rId9"/>
    <p:sldId id="274" r:id="rId10"/>
    <p:sldId id="277" r:id="rId11"/>
    <p:sldId id="279" r:id="rId12"/>
    <p:sldId id="280" r:id="rId13"/>
    <p:sldId id="266" r:id="rId14"/>
    <p:sldId id="267" r:id="rId15"/>
    <p:sldId id="268" r:id="rId16"/>
    <p:sldId id="269" r:id="rId17"/>
    <p:sldId id="270" r:id="rId18"/>
    <p:sldId id="261" r:id="rId19"/>
    <p:sldId id="276" r:id="rId20"/>
    <p:sldId id="262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686A"/>
    <a:srgbClr val="A8A9AD"/>
    <a:srgbClr val="80D4F8"/>
    <a:srgbClr val="00A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75799" autoAdjust="0"/>
  </p:normalViewPr>
  <p:slideViewPr>
    <p:cSldViewPr snapToGrid="0">
      <p:cViewPr varScale="1">
        <p:scale>
          <a:sx n="66" d="100"/>
          <a:sy n="66" d="100"/>
        </p:scale>
        <p:origin x="119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aniel%20Wanna\OneDrive%20-%20GP%20Share%20UK%20Ltd\Media%20Library\Webinar%20Docs\Poll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aniel%20Wanna\OneDrive%20-%20GP%20Share%20UK%20Ltd\Media%20Library\Webinar%20Docs\Poll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aniel%20Wanna\OneDrive%20-%20GP%20Share%20UK%20Ltd\Media%20Library\Webinar%20Docs\Poll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niel%20Wanna\OneDrive%20-%20GP%20Share%20UK%20Ltd\Media%20Library\Webinar%20Docs\Poll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600" b="1" i="0" u="none" strike="noStrike" baseline="0">
                <a:effectLst/>
              </a:rPr>
              <a:t>During an average month, how many requests for patient data do you get from solicitors/insurance companies/other 3rd parties (DVLA/MOD) etc? </a:t>
            </a:r>
            <a:endParaRPr lang="en-GB" sz="1600" b="1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Quantity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Less than 5</c:v>
                </c:pt>
                <c:pt idx="1">
                  <c:v>Between 5 to 10</c:v>
                </c:pt>
                <c:pt idx="2">
                  <c:v>Between 10 to 15</c:v>
                </c:pt>
                <c:pt idx="3">
                  <c:v>Between 15 to 20</c:v>
                </c:pt>
                <c:pt idx="4">
                  <c:v>Between 20 to 25</c:v>
                </c:pt>
                <c:pt idx="5">
                  <c:v>Between 25 to 30</c:v>
                </c:pt>
                <c:pt idx="6">
                  <c:v>Over 30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31</c:v>
                </c:pt>
                <c:pt idx="1">
                  <c:v>37</c:v>
                </c:pt>
                <c:pt idx="2">
                  <c:v>29</c:v>
                </c:pt>
                <c:pt idx="3">
                  <c:v>36</c:v>
                </c:pt>
                <c:pt idx="4">
                  <c:v>41</c:v>
                </c:pt>
                <c:pt idx="5">
                  <c:v>18</c:v>
                </c:pt>
                <c:pt idx="6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B7-46BE-82AB-C67D521E84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18381343"/>
        <c:axId val="1018381759"/>
      </c:barChart>
      <c:catAx>
        <c:axId val="10183813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18381759"/>
        <c:crosses val="autoZero"/>
        <c:auto val="1"/>
        <c:lblAlgn val="ctr"/>
        <c:lblOffset val="100"/>
        <c:noMultiLvlLbl val="0"/>
      </c:catAx>
      <c:valAx>
        <c:axId val="101838175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1838134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 b="1" i="0" u="none" strike="noStrike" baseline="0">
                <a:effectLst/>
              </a:rPr>
              <a:t>With regards to the above, how do you normally 'deliver' these types of requests?</a:t>
            </a:r>
            <a:endParaRPr lang="en-GB" sz="1800" b="1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Sheet1!$B$13</c:f>
              <c:strCache>
                <c:ptCount val="1"/>
                <c:pt idx="0">
                  <c:v>Quantity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C00-4D50-8B85-FDDDBE2CB10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C00-4D50-8B85-FDDDBE2CB10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C00-4D50-8B85-FDDDBE2CB10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C00-4D50-8B85-FDDDBE2CB10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7C00-4D50-8B85-FDDDBE2CB10C}"/>
              </c:ext>
            </c:extLst>
          </c:dPt>
          <c:dLbls>
            <c:dLbl>
              <c:idx val="2"/>
              <c:layout>
                <c:manualLayout>
                  <c:x val="-4.9231885054740306E-2"/>
                  <c:y val="2.8681120144534777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7C00-4D50-8B85-FDDDBE2CB10C}"/>
                </c:ext>
              </c:extLst>
            </c:dLbl>
            <c:dLbl>
              <c:idx val="4"/>
              <c:layout>
                <c:manualLayout>
                  <c:x val="7.9406266217323135E-2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7C00-4D50-8B85-FDDDBE2CB10C}"/>
                </c:ext>
              </c:extLst>
            </c:dLbl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layout/>
              </c:ext>
            </c:extLst>
          </c:dLbls>
          <c:cat>
            <c:strRef>
              <c:f>Sheet1!$A$14:$A$18</c:f>
              <c:strCache>
                <c:ptCount val="5"/>
                <c:pt idx="0">
                  <c:v>Print &amp; Post</c:v>
                </c:pt>
                <c:pt idx="1">
                  <c:v>Print &amp; Patient Collects (for onward sending to the 3rd party)</c:v>
                </c:pt>
                <c:pt idx="2">
                  <c:v>Copy to CD/USB and Post</c:v>
                </c:pt>
                <c:pt idx="3">
                  <c:v>Email via NHSMail</c:v>
                </c:pt>
                <c:pt idx="4">
                  <c:v>Other</c:v>
                </c:pt>
              </c:strCache>
            </c:strRef>
          </c:cat>
          <c:val>
            <c:numRef>
              <c:f>Sheet1!$B$14:$B$18</c:f>
              <c:numCache>
                <c:formatCode>General</c:formatCode>
                <c:ptCount val="5"/>
                <c:pt idx="0">
                  <c:v>139</c:v>
                </c:pt>
                <c:pt idx="1">
                  <c:v>31</c:v>
                </c:pt>
                <c:pt idx="2">
                  <c:v>21</c:v>
                </c:pt>
                <c:pt idx="3">
                  <c:v>3</c:v>
                </c:pt>
                <c:pt idx="4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7C00-4D50-8B85-FDDDBE2CB1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600" b="1" i="0" u="none" strike="noStrike" baseline="0">
                <a:effectLst/>
              </a:rPr>
              <a:t>On average, how many requests for patient data do you get a month from the patient themselves (summary records etc)?</a:t>
            </a:r>
            <a:r>
              <a:rPr lang="en-GB" sz="1600" b="1" i="0" u="none" strike="noStrike" baseline="0"/>
              <a:t> </a:t>
            </a:r>
            <a:endParaRPr lang="en-GB" sz="1600" b="1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Sheet1!$B$24</c:f>
              <c:strCache>
                <c:ptCount val="1"/>
                <c:pt idx="0">
                  <c:v>actual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Sheet1!$A$25:$A$31</c:f>
              <c:strCache>
                <c:ptCount val="7"/>
                <c:pt idx="0">
                  <c:v>Less than 5</c:v>
                </c:pt>
                <c:pt idx="1">
                  <c:v>Between 5 to 10</c:v>
                </c:pt>
                <c:pt idx="2">
                  <c:v>Between 10 to 15</c:v>
                </c:pt>
                <c:pt idx="3">
                  <c:v>Between 15 to 20</c:v>
                </c:pt>
                <c:pt idx="4">
                  <c:v>Between 20 to 25</c:v>
                </c:pt>
                <c:pt idx="5">
                  <c:v>Between 25 to 30</c:v>
                </c:pt>
                <c:pt idx="6">
                  <c:v>Over 30</c:v>
                </c:pt>
              </c:strCache>
            </c:strRef>
          </c:cat>
          <c:val>
            <c:numRef>
              <c:f>Sheet1!$B$25:$B$31</c:f>
              <c:numCache>
                <c:formatCode>General</c:formatCode>
                <c:ptCount val="7"/>
                <c:pt idx="0">
                  <c:v>47</c:v>
                </c:pt>
                <c:pt idx="1">
                  <c:v>36</c:v>
                </c:pt>
                <c:pt idx="2">
                  <c:v>26</c:v>
                </c:pt>
                <c:pt idx="3">
                  <c:v>31</c:v>
                </c:pt>
                <c:pt idx="4">
                  <c:v>30</c:v>
                </c:pt>
                <c:pt idx="5">
                  <c:v>19</c:v>
                </c:pt>
                <c:pt idx="6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4B-4FF9-B4CA-E7A662A57D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39125488"/>
        <c:axId val="1839120496"/>
      </c:barChart>
      <c:catAx>
        <c:axId val="1839125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39120496"/>
        <c:crosses val="autoZero"/>
        <c:auto val="1"/>
        <c:lblAlgn val="ctr"/>
        <c:lblOffset val="100"/>
        <c:noMultiLvlLbl val="0"/>
      </c:catAx>
      <c:valAx>
        <c:axId val="18391204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391254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600" b="1" i="0" u="none" strike="noStrike" baseline="0" dirty="0">
                <a:effectLst/>
              </a:rPr>
              <a:t>How do you normally 'deliver' these types of requests (patient requests)? </a:t>
            </a:r>
            <a:endParaRPr lang="en-US" sz="1600" b="1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Sheet1!$B$36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63A-43A0-92BF-B96D7CEF0E2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63A-43A0-92BF-B96D7CEF0E2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63A-43A0-92BF-B96D7CEF0E2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63A-43A0-92BF-B96D7CEF0E2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63A-43A0-92BF-B96D7CEF0E2D}"/>
              </c:ext>
            </c:extLst>
          </c:dPt>
          <c:dLbls>
            <c:dLbl>
              <c:idx val="1"/>
              <c:layout/>
              <c:tx>
                <c:rich>
                  <a:bodyPr/>
                  <a:lstStyle/>
                  <a:p>
                    <a:r>
                      <a:rPr lang="en-GB" smtClean="0"/>
                      <a:t>Print and Patient Collects</a:t>
                    </a:r>
                    <a:r>
                      <a:rPr lang="en-GB" baseline="0" dirty="0"/>
                      <a:t>
</a:t>
                    </a:r>
                    <a:fld id="{66C56B32-557D-44A1-B6DA-3519E3D806FA}" type="PERCENTAGE">
                      <a:rPr lang="en-GB" baseline="0"/>
                      <a:pPr/>
                      <a:t>[PERCENTAGE]</a:t>
                    </a:fld>
                    <a:endParaRPr lang="en-GB" baseline="0" dirty="0"/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C63A-43A0-92BF-B96D7CEF0E2D}"/>
                </c:ext>
              </c:extLst>
            </c:dLbl>
            <c:dLbl>
              <c:idx val="2"/>
              <c:layout>
                <c:manualLayout>
                  <c:x val="-1.17845117845118E-2"/>
                  <c:y val="6.5966576332429944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C63A-43A0-92BF-B96D7CEF0E2D}"/>
                </c:ext>
              </c:extLst>
            </c:dLbl>
            <c:dLbl>
              <c:idx val="3"/>
              <c:layout>
                <c:manualLayout>
                  <c:x val="-1.8518518518518549E-2"/>
                  <c:y val="-0.10038392050587178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C63A-43A0-92BF-B96D7CEF0E2D}"/>
                </c:ext>
              </c:extLst>
            </c:dLbl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</c15:spPr>
                <c15:layout/>
              </c:ext>
            </c:extLst>
          </c:dLbls>
          <c:cat>
            <c:strRef>
              <c:f>Sheet1!$A$37:$A$41</c:f>
              <c:strCache>
                <c:ptCount val="5"/>
                <c:pt idx="0">
                  <c:v>Print &amp; Post</c:v>
                </c:pt>
                <c:pt idx="1">
                  <c:v>Print &amp; Patient Collects (for onward sending to the 3rd party)</c:v>
                </c:pt>
                <c:pt idx="2">
                  <c:v>Copy to CD/USB and Post</c:v>
                </c:pt>
                <c:pt idx="3">
                  <c:v>Email via NHSMail</c:v>
                </c:pt>
                <c:pt idx="4">
                  <c:v>Other</c:v>
                </c:pt>
              </c:strCache>
            </c:strRef>
          </c:cat>
          <c:val>
            <c:numRef>
              <c:f>Sheet1!$B$37:$B$41</c:f>
              <c:numCache>
                <c:formatCode>General</c:formatCode>
                <c:ptCount val="5"/>
                <c:pt idx="0">
                  <c:v>0</c:v>
                </c:pt>
                <c:pt idx="1">
                  <c:v>161</c:v>
                </c:pt>
                <c:pt idx="2">
                  <c:v>0</c:v>
                </c:pt>
                <c:pt idx="3">
                  <c:v>0</c:v>
                </c:pt>
                <c:pt idx="4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63A-43A0-92BF-B96D7CEF0E2D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C63A-43A0-92BF-B96D7CEF0E2D}"/>
              </c:ext>
            </c:extLst>
          </c:dPt>
          <c:cat>
            <c:strRef>
              <c:f>Sheet1!$A$37:$A$41</c:f>
              <c:strCache>
                <c:ptCount val="5"/>
                <c:pt idx="0">
                  <c:v>Print &amp; Post</c:v>
                </c:pt>
                <c:pt idx="1">
                  <c:v>Print &amp; Patient Collects (for onward sending to the 3rd party)</c:v>
                </c:pt>
                <c:pt idx="2">
                  <c:v>Copy to CD/USB and Post</c:v>
                </c:pt>
                <c:pt idx="3">
                  <c:v>Email via NHSMail</c:v>
                </c:pt>
                <c:pt idx="4">
                  <c:v>Other</c:v>
                </c:pt>
              </c:strCache>
            </c:strRef>
          </c:cat>
          <c:val>
            <c:numRef>
              <c:f>Sheet1!$A$36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C63A-43A0-92BF-B96D7CEF0E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E110D4-41F8-463C-8E01-5B0FD821EE5F}" type="datetimeFigureOut">
              <a:rPr lang="en-GB" smtClean="0"/>
              <a:t>17/06/2020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B35587-7566-4120-957C-AEEC12207A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0637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B35587-7566-4120-957C-AEEC12207A6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0240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B35587-7566-4120-957C-AEEC12207A65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57352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B35587-7566-4120-957C-AEEC12207A65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21135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B35587-7566-4120-957C-AEEC12207A65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84163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GB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B35587-7566-4120-957C-AEEC12207A65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8954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B35587-7566-4120-957C-AEEC12207A65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8977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B35587-7566-4120-957C-AEEC12207A65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4526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B35587-7566-4120-957C-AEEC12207A65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98980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B35587-7566-4120-957C-AEEC12207A65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87222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B35587-7566-4120-957C-AEEC12207A65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987189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GB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B35587-7566-4120-957C-AEEC12207A65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86889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B35587-7566-4120-957C-AEEC12207A6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066358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B35587-7566-4120-957C-AEEC12207A65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06864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B35587-7566-4120-957C-AEEC12207A6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8512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B35587-7566-4120-957C-AEEC12207A65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96331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B35587-7566-4120-957C-AEEC12207A65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80349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B35587-7566-4120-957C-AEEC12207A65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38245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B35587-7566-4120-957C-AEEC12207A65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48016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B35587-7566-4120-957C-AEEC12207A65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66146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B35587-7566-4120-957C-AEEC12207A65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9354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91DD-93B3-4ABD-ADFB-C519853F4D20}" type="datetimeFigureOut">
              <a:rPr lang="en-GB" smtClean="0"/>
              <a:t>17/06/2020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335D0-D4E3-470E-803F-21E6FE2F6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493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91DD-93B3-4ABD-ADFB-C519853F4D20}" type="datetimeFigureOut">
              <a:rPr lang="en-GB" smtClean="0"/>
              <a:t>17/06/2020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335D0-D4E3-470E-803F-21E6FE2F6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92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91DD-93B3-4ABD-ADFB-C519853F4D20}" type="datetimeFigureOut">
              <a:rPr lang="en-GB" smtClean="0"/>
              <a:t>17/06/2020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335D0-D4E3-470E-803F-21E6FE2F6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459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91DD-93B3-4ABD-ADFB-C519853F4D20}" type="datetimeFigureOut">
              <a:rPr lang="en-GB" smtClean="0"/>
              <a:t>17/06/2020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335D0-D4E3-470E-803F-21E6FE2F6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0604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91DD-93B3-4ABD-ADFB-C519853F4D20}" type="datetimeFigureOut">
              <a:rPr lang="en-GB" smtClean="0"/>
              <a:t>17/06/2020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335D0-D4E3-470E-803F-21E6FE2F6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8281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91DD-93B3-4ABD-ADFB-C519853F4D20}" type="datetimeFigureOut">
              <a:rPr lang="en-GB" smtClean="0"/>
              <a:t>17/06/2020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335D0-D4E3-470E-803F-21E6FE2F6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1655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91DD-93B3-4ABD-ADFB-C519853F4D20}" type="datetimeFigureOut">
              <a:rPr lang="en-GB" smtClean="0"/>
              <a:t>17/06/2020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335D0-D4E3-470E-803F-21E6FE2F6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3843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91DD-93B3-4ABD-ADFB-C519853F4D20}" type="datetimeFigureOut">
              <a:rPr lang="en-GB" smtClean="0"/>
              <a:t>17/06/2020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335D0-D4E3-470E-803F-21E6FE2F6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6419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91DD-93B3-4ABD-ADFB-C519853F4D20}" type="datetimeFigureOut">
              <a:rPr lang="en-GB" smtClean="0"/>
              <a:t>17/06/2020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335D0-D4E3-470E-803F-21E6FE2F6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4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91DD-93B3-4ABD-ADFB-C519853F4D20}" type="datetimeFigureOut">
              <a:rPr lang="en-GB" smtClean="0"/>
              <a:t>17/06/2020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335D0-D4E3-470E-803F-21E6FE2F6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165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91DD-93B3-4ABD-ADFB-C519853F4D20}" type="datetimeFigureOut">
              <a:rPr lang="en-GB" smtClean="0"/>
              <a:t>17/06/2020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335D0-D4E3-470E-803F-21E6FE2F6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568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C91DD-93B3-4ABD-ADFB-C519853F4D20}" type="datetimeFigureOut">
              <a:rPr lang="en-GB" smtClean="0"/>
              <a:t>17/06/2020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2335D0-D4E3-470E-803F-21E6FE2F6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0105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3.jpeg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124296"/>
            <a:ext cx="9144000" cy="2609408"/>
          </a:xfrm>
        </p:spPr>
        <p:txBody>
          <a:bodyPr>
            <a:noAutofit/>
          </a:bodyPr>
          <a:lstStyle/>
          <a:p>
            <a:r>
              <a:rPr lang="en-GB" sz="16600" b="1" dirty="0" smtClean="0">
                <a:solidFill>
                  <a:srgbClr val="00ACE6"/>
                </a:solidFill>
                <a:latin typeface="+mn-lt"/>
              </a:rPr>
              <a:t>Welcome!</a:t>
            </a:r>
            <a:endParaRPr lang="en-GB" sz="16600" b="1" dirty="0">
              <a:solidFill>
                <a:srgbClr val="00ACE6"/>
              </a:solidFill>
              <a:latin typeface="+mn-lt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384" y="5503362"/>
            <a:ext cx="1319348" cy="131934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7" y="6001992"/>
            <a:ext cx="1357004" cy="63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757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7200" dirty="0" smtClean="0">
                <a:solidFill>
                  <a:srgbClr val="80D4F8"/>
                </a:solidFill>
              </a:rPr>
              <a:t>Poll Results</a:t>
            </a:r>
            <a:endParaRPr lang="en-GB" sz="7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384" y="5503362"/>
            <a:ext cx="1319348" cy="131934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7" y="6001992"/>
            <a:ext cx="1357004" cy="634602"/>
          </a:xfrm>
          <a:prstGeom prst="rect">
            <a:avLst/>
          </a:prstGeom>
        </p:spPr>
      </p:pic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71183683"/>
              </p:ext>
            </p:extLst>
          </p:nvPr>
        </p:nvGraphicFramePr>
        <p:xfrm>
          <a:off x="2205837" y="1690688"/>
          <a:ext cx="7996850" cy="442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422529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7200" dirty="0" smtClean="0">
                <a:solidFill>
                  <a:srgbClr val="80D4F8"/>
                </a:solidFill>
              </a:rPr>
              <a:t>Poll Results</a:t>
            </a:r>
            <a:endParaRPr lang="en-GB" sz="7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384" y="5503362"/>
            <a:ext cx="1319348" cy="131934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7" y="6001992"/>
            <a:ext cx="1357004" cy="634602"/>
          </a:xfrm>
          <a:prstGeom prst="rect">
            <a:avLst/>
          </a:prstGeom>
        </p:spPr>
      </p:pic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4159820"/>
              </p:ext>
            </p:extLst>
          </p:nvPr>
        </p:nvGraphicFramePr>
        <p:xfrm>
          <a:off x="2700509" y="1735036"/>
          <a:ext cx="7007507" cy="442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2688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7200" dirty="0" smtClean="0">
                <a:solidFill>
                  <a:srgbClr val="80D4F8"/>
                </a:solidFill>
              </a:rPr>
              <a:t>Poll Results</a:t>
            </a:r>
            <a:endParaRPr lang="en-GB" sz="7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384" y="5503362"/>
            <a:ext cx="1319348" cy="131934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7" y="6001992"/>
            <a:ext cx="1357004" cy="634602"/>
          </a:xfrm>
          <a:prstGeom prst="rect">
            <a:avLst/>
          </a:prstGeom>
        </p:spPr>
      </p:pic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0480285"/>
              </p:ext>
            </p:extLst>
          </p:nvPr>
        </p:nvGraphicFramePr>
        <p:xfrm>
          <a:off x="2432362" y="1891293"/>
          <a:ext cx="7543800" cy="442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235572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7200" dirty="0" smtClean="0">
                <a:solidFill>
                  <a:srgbClr val="80D4F8"/>
                </a:solidFill>
              </a:rPr>
              <a:t>Pricing</a:t>
            </a:r>
            <a:endParaRPr lang="en-GB" sz="7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384" y="5503362"/>
            <a:ext cx="1319348" cy="131934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7" y="6001992"/>
            <a:ext cx="1357004" cy="63460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5"/>
          <a:srcRect l="5737" r="6631"/>
          <a:stretch/>
        </p:blipFill>
        <p:spPr>
          <a:xfrm>
            <a:off x="1789139" y="1752437"/>
            <a:ext cx="8613722" cy="4625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7921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sz="7200" dirty="0" smtClean="0">
                <a:solidFill>
                  <a:srgbClr val="80D4F8"/>
                </a:solidFill>
              </a:rPr>
              <a:t>Savings – Average Size Surgery</a:t>
            </a:r>
            <a:endParaRPr lang="en-GB" sz="7200" dirty="0"/>
          </a:p>
        </p:txBody>
      </p:sp>
      <p:grpSp>
        <p:nvGrpSpPr>
          <p:cNvPr id="9" name="Group 8"/>
          <p:cNvGrpSpPr/>
          <p:nvPr/>
        </p:nvGrpSpPr>
        <p:grpSpPr>
          <a:xfrm>
            <a:off x="2856000" y="1690688"/>
            <a:ext cx="6480000" cy="4754040"/>
            <a:chOff x="3100251" y="1863634"/>
            <a:chExt cx="5782491" cy="4223657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258" t="5203" r="6989" b="22325"/>
            <a:stretch/>
          </p:blipFill>
          <p:spPr>
            <a:xfrm>
              <a:off x="3326673" y="1863634"/>
              <a:ext cx="5556069" cy="3936275"/>
            </a:xfrm>
            <a:prstGeom prst="rect">
              <a:avLst/>
            </a:prstGeom>
          </p:spPr>
        </p:pic>
        <p:sp>
          <p:nvSpPr>
            <p:cNvPr id="8" name="Rectangle 7"/>
            <p:cNvSpPr/>
            <p:nvPr/>
          </p:nvSpPr>
          <p:spPr>
            <a:xfrm>
              <a:off x="3100251" y="5538652"/>
              <a:ext cx="2621280" cy="54863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384" y="5503362"/>
            <a:ext cx="1319348" cy="131934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7" y="6001992"/>
            <a:ext cx="1357004" cy="63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3125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sz="7200" dirty="0" smtClean="0">
                <a:solidFill>
                  <a:srgbClr val="80D4F8"/>
                </a:solidFill>
              </a:rPr>
              <a:t>Savings – Small Sized Surgery</a:t>
            </a:r>
            <a:endParaRPr lang="en-GB" sz="7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57" t="4946" r="8204" b="19620"/>
          <a:stretch/>
        </p:blipFill>
        <p:spPr>
          <a:xfrm>
            <a:off x="2856000" y="1690688"/>
            <a:ext cx="6480000" cy="480168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384" y="5503362"/>
            <a:ext cx="1319348" cy="131934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7" y="6001992"/>
            <a:ext cx="1357004" cy="63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999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sz="7200" dirty="0" smtClean="0">
                <a:solidFill>
                  <a:srgbClr val="80D4F8"/>
                </a:solidFill>
              </a:rPr>
              <a:t>Savings – Large Sized Surgery</a:t>
            </a:r>
            <a:endParaRPr lang="en-GB" sz="7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26" t="4947" r="7667" b="19745"/>
          <a:stretch/>
        </p:blipFill>
        <p:spPr>
          <a:xfrm>
            <a:off x="2856000" y="1690688"/>
            <a:ext cx="6480000" cy="477854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384" y="5503362"/>
            <a:ext cx="1319348" cy="131934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7" y="6001992"/>
            <a:ext cx="1357004" cy="63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970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24443"/>
            <a:ext cx="10515600" cy="360911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b="1" dirty="0">
                <a:solidFill>
                  <a:srgbClr val="67686A"/>
                </a:solidFill>
              </a:rPr>
              <a:t>At GPShare, we truly believe our platform will save you money and make your business more </a:t>
            </a:r>
            <a:r>
              <a:rPr lang="en-GB" b="1" dirty="0" smtClean="0">
                <a:solidFill>
                  <a:srgbClr val="67686A"/>
                </a:solidFill>
              </a:rPr>
              <a:t>efficient.</a:t>
            </a:r>
          </a:p>
          <a:p>
            <a:pPr marL="0" indent="0" algn="ctr">
              <a:buNone/>
            </a:pPr>
            <a:endParaRPr lang="en-GB" b="1" dirty="0" smtClean="0">
              <a:solidFill>
                <a:srgbClr val="67686A"/>
              </a:solidFill>
            </a:endParaRPr>
          </a:p>
          <a:p>
            <a:pPr marL="0" indent="0" algn="ctr">
              <a:buNone/>
            </a:pPr>
            <a:r>
              <a:rPr lang="en-GB" dirty="0" smtClean="0">
                <a:solidFill>
                  <a:srgbClr val="67686A"/>
                </a:solidFill>
              </a:rPr>
              <a:t>If </a:t>
            </a:r>
            <a:r>
              <a:rPr lang="en-GB" dirty="0">
                <a:solidFill>
                  <a:srgbClr val="67686A"/>
                </a:solidFill>
              </a:rPr>
              <a:t>for any reason you are not convinced that our platform is saving you money and making your business more </a:t>
            </a:r>
            <a:r>
              <a:rPr lang="en-GB" dirty="0" smtClean="0">
                <a:solidFill>
                  <a:srgbClr val="67686A"/>
                </a:solidFill>
              </a:rPr>
              <a:t>efficient within the first 30 days, </a:t>
            </a:r>
            <a:r>
              <a:rPr lang="en-GB" dirty="0">
                <a:solidFill>
                  <a:srgbClr val="67686A"/>
                </a:solidFill>
              </a:rPr>
              <a:t>we will refund 100% of your subscription </a:t>
            </a:r>
            <a:r>
              <a:rPr lang="en-GB" dirty="0" smtClean="0">
                <a:solidFill>
                  <a:srgbClr val="67686A"/>
                </a:solidFill>
              </a:rPr>
              <a:t>fee!</a:t>
            </a:r>
          </a:p>
          <a:p>
            <a:pPr marL="0" indent="0" algn="ctr">
              <a:buNone/>
            </a:pPr>
            <a:endParaRPr lang="en-GB" dirty="0" smtClean="0">
              <a:solidFill>
                <a:srgbClr val="67686A"/>
              </a:solidFill>
            </a:endParaRPr>
          </a:p>
          <a:p>
            <a:pPr marL="0" indent="0" algn="ctr">
              <a:buNone/>
            </a:pPr>
            <a:endParaRPr lang="en-GB" dirty="0">
              <a:solidFill>
                <a:srgbClr val="67686A"/>
              </a:solidFill>
            </a:endParaRPr>
          </a:p>
          <a:p>
            <a:pPr marL="0" indent="0" algn="ctr">
              <a:buNone/>
            </a:pPr>
            <a:endParaRPr lang="en-GB" dirty="0" smtClean="0">
              <a:solidFill>
                <a:srgbClr val="67686A"/>
              </a:solidFill>
            </a:endParaRPr>
          </a:p>
          <a:p>
            <a:pPr marL="0" indent="0" algn="ctr">
              <a:buNone/>
            </a:pPr>
            <a:endParaRPr lang="en-GB" dirty="0">
              <a:solidFill>
                <a:srgbClr val="67686A"/>
              </a:solidFill>
            </a:endParaRPr>
          </a:p>
          <a:p>
            <a:pPr marL="0" indent="0" algn="ctr">
              <a:buNone/>
            </a:pPr>
            <a:r>
              <a:rPr lang="en-GB" sz="1400" dirty="0" smtClean="0">
                <a:solidFill>
                  <a:srgbClr val="67686A"/>
                </a:solidFill>
              </a:rPr>
              <a:t>*Valid for all new customers who sign up before the 30</a:t>
            </a:r>
            <a:r>
              <a:rPr lang="en-GB" sz="1400" baseline="30000" dirty="0" smtClean="0">
                <a:solidFill>
                  <a:srgbClr val="67686A"/>
                </a:solidFill>
              </a:rPr>
              <a:t>th</a:t>
            </a:r>
            <a:r>
              <a:rPr lang="en-GB" sz="1400" dirty="0" smtClean="0">
                <a:solidFill>
                  <a:srgbClr val="67686A"/>
                </a:solidFill>
              </a:rPr>
              <a:t> June 2020. Service Guarantee only valid for the first 30 days.</a:t>
            </a:r>
            <a:endParaRPr lang="en-GB" sz="1400" dirty="0">
              <a:solidFill>
                <a:srgbClr val="67686A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7200" dirty="0" smtClean="0">
                <a:solidFill>
                  <a:srgbClr val="80D4F8"/>
                </a:solidFill>
              </a:rPr>
              <a:t>Service Guarantee</a:t>
            </a:r>
            <a:endParaRPr lang="en-GB" sz="7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384" y="5503362"/>
            <a:ext cx="1319348" cy="131934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7" y="6001992"/>
            <a:ext cx="1357004" cy="63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301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458" y="376565"/>
            <a:ext cx="10515600" cy="5625427"/>
          </a:xfrm>
        </p:spPr>
        <p:txBody>
          <a:bodyPr>
            <a:normAutofit/>
          </a:bodyPr>
          <a:lstStyle/>
          <a:p>
            <a:pPr algn="ctr"/>
            <a:r>
              <a:rPr lang="en-GB" sz="7200" b="1" i="1" dirty="0" smtClean="0">
                <a:solidFill>
                  <a:srgbClr val="80D4F8"/>
                </a:solidFill>
                <a:latin typeface="+mn-lt"/>
              </a:rPr>
              <a:t>THANK YOU!</a:t>
            </a:r>
            <a:br>
              <a:rPr lang="en-GB" sz="7200" b="1" i="1" dirty="0" smtClean="0">
                <a:solidFill>
                  <a:srgbClr val="80D4F8"/>
                </a:solidFill>
                <a:latin typeface="+mn-lt"/>
              </a:rPr>
            </a:br>
            <a:r>
              <a:rPr lang="en-GB" sz="7200" b="1" i="1" dirty="0">
                <a:solidFill>
                  <a:srgbClr val="80D4F8"/>
                </a:solidFill>
                <a:latin typeface="+mn-lt"/>
              </a:rPr>
              <a:t/>
            </a:r>
            <a:br>
              <a:rPr lang="en-GB" sz="7200" b="1" i="1" dirty="0">
                <a:solidFill>
                  <a:srgbClr val="80D4F8"/>
                </a:solidFill>
                <a:latin typeface="+mn-lt"/>
              </a:rPr>
            </a:br>
            <a:r>
              <a:rPr lang="en-GB" sz="4000" i="1" dirty="0">
                <a:solidFill>
                  <a:srgbClr val="80D4F8"/>
                </a:solidFill>
              </a:rPr>
              <a:t>info@gpshare.co.uk</a:t>
            </a:r>
            <a:br>
              <a:rPr lang="en-GB" sz="4000" i="1" dirty="0">
                <a:solidFill>
                  <a:srgbClr val="80D4F8"/>
                </a:solidFill>
              </a:rPr>
            </a:br>
            <a:r>
              <a:rPr lang="en-GB" sz="4000" i="1" dirty="0" smtClean="0">
                <a:solidFill>
                  <a:srgbClr val="80D4F8"/>
                </a:solidFill>
              </a:rPr>
              <a:t>www.gpshare.co.uk</a:t>
            </a:r>
            <a:br>
              <a:rPr lang="en-GB" sz="4000" i="1" dirty="0" smtClean="0">
                <a:solidFill>
                  <a:srgbClr val="80D4F8"/>
                </a:solidFill>
              </a:rPr>
            </a:br>
            <a:r>
              <a:rPr lang="en-GB" sz="4000" i="1" dirty="0" smtClean="0">
                <a:solidFill>
                  <a:srgbClr val="80D4F8"/>
                </a:solidFill>
              </a:rPr>
              <a:t>FB: fb.com/</a:t>
            </a:r>
            <a:r>
              <a:rPr lang="en-GB" sz="4000" i="1" dirty="0" err="1" smtClean="0">
                <a:solidFill>
                  <a:srgbClr val="80D4F8"/>
                </a:solidFill>
              </a:rPr>
              <a:t>GPShareUK</a:t>
            </a:r>
            <a:endParaRPr lang="en-GB" sz="4000" b="1" i="1" dirty="0">
              <a:solidFill>
                <a:srgbClr val="80D4F8"/>
              </a:solidFill>
              <a:latin typeface="+mn-lt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384" y="5503362"/>
            <a:ext cx="1319348" cy="131934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7" y="6001992"/>
            <a:ext cx="1357004" cy="63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010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7200" i="1" dirty="0" smtClean="0">
                <a:solidFill>
                  <a:srgbClr val="80D4F8"/>
                </a:solidFill>
                <a:latin typeface="+mn-lt"/>
              </a:rPr>
              <a:t>Q&amp;A</a:t>
            </a:r>
            <a:endParaRPr lang="en-GB" sz="7200" i="1" dirty="0">
              <a:solidFill>
                <a:srgbClr val="80D4F8"/>
              </a:solidFill>
              <a:latin typeface="+mn-lt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384" y="5503362"/>
            <a:ext cx="1319348" cy="131934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7" y="6001992"/>
            <a:ext cx="1357004" cy="63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648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7200" dirty="0" smtClean="0">
                <a:solidFill>
                  <a:srgbClr val="80D4F8"/>
                </a:solidFill>
                <a:latin typeface="+mn-lt"/>
              </a:rPr>
              <a:t>Introduction</a:t>
            </a:r>
            <a:endParaRPr lang="en-GB" sz="7200" dirty="0">
              <a:solidFill>
                <a:srgbClr val="80D4F8"/>
              </a:solidFill>
              <a:latin typeface="+mn-lt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384" y="5503362"/>
            <a:ext cx="1319348" cy="131934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7" y="6001992"/>
            <a:ext cx="1357004" cy="63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415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06056"/>
            <a:ext cx="10515600" cy="6400799"/>
          </a:xfrm>
        </p:spPr>
        <p:txBody>
          <a:bodyPr>
            <a:noAutofit/>
          </a:bodyPr>
          <a:lstStyle/>
          <a:p>
            <a:pPr algn="ctr"/>
            <a:r>
              <a:rPr lang="en-GB" sz="5400" i="1" dirty="0" smtClean="0">
                <a:solidFill>
                  <a:srgbClr val="80D4F8"/>
                </a:solidFill>
                <a:latin typeface="+mn-lt"/>
              </a:rPr>
              <a:t>Thank you for joining!</a:t>
            </a:r>
            <a:br>
              <a:rPr lang="en-GB" sz="5400" i="1" dirty="0" smtClean="0">
                <a:solidFill>
                  <a:srgbClr val="80D4F8"/>
                </a:solidFill>
                <a:latin typeface="+mn-lt"/>
              </a:rPr>
            </a:br>
            <a:r>
              <a:rPr lang="en-GB" sz="5400" i="1" dirty="0" smtClean="0">
                <a:solidFill>
                  <a:srgbClr val="80D4F8"/>
                </a:solidFill>
                <a:latin typeface="+mn-lt"/>
              </a:rPr>
              <a:t/>
            </a:r>
            <a:br>
              <a:rPr lang="en-GB" sz="5400" i="1" dirty="0" smtClean="0">
                <a:solidFill>
                  <a:srgbClr val="80D4F8"/>
                </a:solidFill>
                <a:latin typeface="+mn-lt"/>
              </a:rPr>
            </a:br>
            <a:r>
              <a:rPr lang="en-GB" sz="5400" i="1" dirty="0" smtClean="0">
                <a:solidFill>
                  <a:srgbClr val="80D4F8"/>
                </a:solidFill>
                <a:latin typeface="+mn-lt"/>
              </a:rPr>
              <a:t>Stay Safe!</a:t>
            </a:r>
            <a:br>
              <a:rPr lang="en-GB" sz="5400" i="1" dirty="0" smtClean="0">
                <a:solidFill>
                  <a:srgbClr val="80D4F8"/>
                </a:solidFill>
                <a:latin typeface="+mn-lt"/>
              </a:rPr>
            </a:br>
            <a:r>
              <a:rPr lang="en-GB" sz="5400" i="1" dirty="0" smtClean="0">
                <a:solidFill>
                  <a:srgbClr val="80D4F8"/>
                </a:solidFill>
                <a:latin typeface="+mn-lt"/>
              </a:rPr>
              <a:t/>
            </a:r>
            <a:br>
              <a:rPr lang="en-GB" sz="5400" i="1" dirty="0" smtClean="0">
                <a:solidFill>
                  <a:srgbClr val="80D4F8"/>
                </a:solidFill>
                <a:latin typeface="+mn-lt"/>
              </a:rPr>
            </a:br>
            <a:r>
              <a:rPr lang="en-GB" sz="3600" i="1" dirty="0" smtClean="0">
                <a:solidFill>
                  <a:srgbClr val="80D4F8"/>
                </a:solidFill>
                <a:latin typeface="+mn-lt"/>
              </a:rPr>
              <a:t>info@gpshare.co.uk</a:t>
            </a:r>
            <a:br>
              <a:rPr lang="en-GB" sz="3600" i="1" dirty="0" smtClean="0">
                <a:solidFill>
                  <a:srgbClr val="80D4F8"/>
                </a:solidFill>
                <a:latin typeface="+mn-lt"/>
              </a:rPr>
            </a:br>
            <a:r>
              <a:rPr lang="en-GB" sz="3600" i="1" dirty="0" smtClean="0">
                <a:solidFill>
                  <a:srgbClr val="80D4F8"/>
                </a:solidFill>
                <a:latin typeface="+mn-lt"/>
              </a:rPr>
              <a:t>www.gpshare.co.uk</a:t>
            </a:r>
            <a:endParaRPr lang="en-GB" sz="3600" i="1" dirty="0">
              <a:solidFill>
                <a:srgbClr val="80D4F8"/>
              </a:solidFill>
              <a:latin typeface="+mn-lt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384" y="5503362"/>
            <a:ext cx="1319348" cy="131934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7" y="6001992"/>
            <a:ext cx="1357004" cy="63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949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7200" dirty="0" smtClean="0">
                <a:solidFill>
                  <a:srgbClr val="80D4F8"/>
                </a:solidFill>
              </a:rPr>
              <a:t>Sending Data</a:t>
            </a:r>
            <a:endParaRPr lang="en-GB" sz="7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825625"/>
            <a:ext cx="2688771" cy="60406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4000" dirty="0" smtClean="0">
                <a:solidFill>
                  <a:srgbClr val="67686A"/>
                </a:solidFill>
              </a:rPr>
              <a:t>NHS -&gt; NHS</a:t>
            </a:r>
            <a:endParaRPr lang="en-GB" sz="4000" dirty="0">
              <a:solidFill>
                <a:srgbClr val="67686A"/>
              </a:solidFill>
            </a:endParaRPr>
          </a:p>
        </p:txBody>
      </p:sp>
      <p:sp>
        <p:nvSpPr>
          <p:cNvPr id="8" name="Content Placeholder 4"/>
          <p:cNvSpPr txBox="1">
            <a:spLocks/>
          </p:cNvSpPr>
          <p:nvPr/>
        </p:nvSpPr>
        <p:spPr>
          <a:xfrm>
            <a:off x="838200" y="2430741"/>
            <a:ext cx="3881846" cy="6433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000" dirty="0" smtClean="0">
                <a:solidFill>
                  <a:srgbClr val="67686A"/>
                </a:solidFill>
              </a:rPr>
              <a:t>NHS -&gt; Non-NHS</a:t>
            </a:r>
            <a:endParaRPr lang="en-GB" sz="4000" dirty="0">
              <a:solidFill>
                <a:srgbClr val="67686A"/>
              </a:solidFill>
            </a:endParaRPr>
          </a:p>
        </p:txBody>
      </p:sp>
      <p:sp>
        <p:nvSpPr>
          <p:cNvPr id="9" name="Content Placeholder 4"/>
          <p:cNvSpPr txBox="1">
            <a:spLocks/>
          </p:cNvSpPr>
          <p:nvPr/>
        </p:nvSpPr>
        <p:spPr>
          <a:xfrm>
            <a:off x="838200" y="3401324"/>
            <a:ext cx="10515600" cy="1105332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sz="4000" dirty="0" smtClean="0">
                <a:solidFill>
                  <a:srgbClr val="67686A"/>
                </a:solidFill>
              </a:rPr>
              <a:t>Do you explain the implications to your patients if you send via </a:t>
            </a:r>
            <a:r>
              <a:rPr lang="en-GB" sz="4000" dirty="0" err="1" smtClean="0">
                <a:solidFill>
                  <a:srgbClr val="67686A"/>
                </a:solidFill>
              </a:rPr>
              <a:t>NHSMail</a:t>
            </a:r>
            <a:r>
              <a:rPr lang="en-GB" sz="4000" dirty="0" smtClean="0">
                <a:solidFill>
                  <a:srgbClr val="67686A"/>
                </a:solidFill>
              </a:rPr>
              <a:t> insecurely?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sz="4000" dirty="0" smtClean="0">
                <a:solidFill>
                  <a:srgbClr val="67686A"/>
                </a:solidFill>
              </a:rPr>
              <a:t>Would the patient agree then?</a:t>
            </a:r>
            <a:endParaRPr lang="en-GB" sz="4000" dirty="0">
              <a:solidFill>
                <a:srgbClr val="67686A"/>
              </a:solidFill>
            </a:endParaRPr>
          </a:p>
        </p:txBody>
      </p:sp>
      <p:pic>
        <p:nvPicPr>
          <p:cNvPr id="1028" name="Picture 4" descr="Tick and cross mark Royalty Free Vector Image - VectorStock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523" t="21432" r="2433" b="27983"/>
          <a:stretch/>
        </p:blipFill>
        <p:spPr bwMode="auto">
          <a:xfrm>
            <a:off x="4501975" y="2514833"/>
            <a:ext cx="505814" cy="47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Tick and cross mark Royalty Free Vector Image - VectorStock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1" t="21432" r="45947" b="32890"/>
          <a:stretch/>
        </p:blipFill>
        <p:spPr bwMode="auto">
          <a:xfrm>
            <a:off x="3478159" y="1825625"/>
            <a:ext cx="645349" cy="473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ontent Placeholder 4"/>
          <p:cNvSpPr txBox="1">
            <a:spLocks/>
          </p:cNvSpPr>
          <p:nvPr/>
        </p:nvSpPr>
        <p:spPr>
          <a:xfrm>
            <a:off x="1619854" y="4593704"/>
            <a:ext cx="7806690" cy="100591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sz="6000" dirty="0" smtClean="0">
                <a:solidFill>
                  <a:srgbClr val="67686A"/>
                </a:solidFill>
              </a:rPr>
              <a:t>NHS -&gt;        -&gt; Non-NHS</a:t>
            </a:r>
            <a:endParaRPr lang="en-GB" sz="6000" dirty="0">
              <a:solidFill>
                <a:srgbClr val="67686A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9499" y="4550180"/>
            <a:ext cx="1092962" cy="1092962"/>
          </a:xfrm>
          <a:prstGeom prst="rect">
            <a:avLst/>
          </a:prstGeom>
        </p:spPr>
      </p:pic>
      <p:pic>
        <p:nvPicPr>
          <p:cNvPr id="14" name="Picture 4" descr="Tick and cross mark Royalty Free Vector Image - VectorStock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1" t="21432" r="45947" b="32890"/>
          <a:stretch/>
        </p:blipFill>
        <p:spPr bwMode="auto">
          <a:xfrm>
            <a:off x="9426544" y="4676445"/>
            <a:ext cx="1145603" cy="840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384" y="5503362"/>
            <a:ext cx="1319348" cy="131934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7" y="6001992"/>
            <a:ext cx="1357004" cy="63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863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7200" dirty="0" smtClean="0">
                <a:solidFill>
                  <a:srgbClr val="80D4F8"/>
                </a:solidFill>
              </a:rPr>
              <a:t>Process</a:t>
            </a:r>
            <a:endParaRPr lang="en-GB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67686A"/>
                </a:solidFill>
              </a:rPr>
              <a:t>Export data from the clinical system</a:t>
            </a:r>
          </a:p>
          <a:p>
            <a:r>
              <a:rPr lang="en-GB" dirty="0" smtClean="0">
                <a:solidFill>
                  <a:srgbClr val="67686A"/>
                </a:solidFill>
              </a:rPr>
              <a:t>Redact (if required)</a:t>
            </a:r>
            <a:endParaRPr lang="en-GB" i="1" dirty="0" smtClean="0">
              <a:solidFill>
                <a:srgbClr val="67686A"/>
              </a:solidFill>
            </a:endParaRPr>
          </a:p>
          <a:p>
            <a:r>
              <a:rPr lang="en-GB" dirty="0" smtClean="0">
                <a:solidFill>
                  <a:srgbClr val="67686A"/>
                </a:solidFill>
              </a:rPr>
              <a:t>SAVE AS PDF – </a:t>
            </a:r>
            <a:r>
              <a:rPr lang="en-GB" b="1" dirty="0" smtClean="0">
                <a:solidFill>
                  <a:srgbClr val="67686A"/>
                </a:solidFill>
              </a:rPr>
              <a:t>DO NOT PRINT!</a:t>
            </a:r>
          </a:p>
          <a:p>
            <a:r>
              <a:rPr lang="en-GB" dirty="0" smtClean="0">
                <a:solidFill>
                  <a:srgbClr val="67686A"/>
                </a:solidFill>
              </a:rPr>
              <a:t>Scan paper records (Lloyd George’s) to PDF (instead of copying them)</a:t>
            </a:r>
          </a:p>
          <a:p>
            <a:r>
              <a:rPr lang="en-GB" dirty="0" smtClean="0">
                <a:solidFill>
                  <a:srgbClr val="67686A"/>
                </a:solidFill>
              </a:rPr>
              <a:t>Upload all documents you have prepared to GPShare</a:t>
            </a:r>
          </a:p>
          <a:p>
            <a:r>
              <a:rPr lang="en-GB" dirty="0" smtClean="0">
                <a:solidFill>
                  <a:srgbClr val="67686A"/>
                </a:solidFill>
              </a:rPr>
              <a:t>Send!</a:t>
            </a:r>
            <a:endParaRPr lang="en-GB" dirty="0">
              <a:solidFill>
                <a:srgbClr val="67686A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384" y="5503362"/>
            <a:ext cx="1319348" cy="131934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7" y="6001992"/>
            <a:ext cx="1357004" cy="63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687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7200" b="1" i="1" dirty="0" smtClean="0">
                <a:solidFill>
                  <a:srgbClr val="80D4F8"/>
                </a:solidFill>
                <a:latin typeface="+mn-lt"/>
              </a:rPr>
              <a:t>Demo</a:t>
            </a:r>
            <a:endParaRPr lang="en-GB" sz="7200" b="1" i="1" dirty="0">
              <a:solidFill>
                <a:srgbClr val="80D4F8"/>
              </a:solidFill>
              <a:latin typeface="+mn-lt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384" y="5503362"/>
            <a:ext cx="1319348" cy="131934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7" y="6001992"/>
            <a:ext cx="1357004" cy="63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395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2524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7200" dirty="0" smtClean="0">
                <a:solidFill>
                  <a:srgbClr val="80D4F8"/>
                </a:solidFill>
              </a:rPr>
              <a:t>What can be sent?</a:t>
            </a:r>
            <a:endParaRPr lang="en-GB" sz="7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395150" y="1825625"/>
            <a:ext cx="5510349" cy="7259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4000" dirty="0" smtClean="0">
                <a:solidFill>
                  <a:srgbClr val="67686A"/>
                </a:solidFill>
              </a:rPr>
              <a:t>Anything and Everything!</a:t>
            </a:r>
            <a:endParaRPr lang="en-GB" sz="4000" dirty="0">
              <a:solidFill>
                <a:srgbClr val="67686A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892524" y="3285441"/>
            <a:ext cx="10515600" cy="2784433"/>
          </a:xfrm>
          <a:prstGeom prst="rect">
            <a:avLst/>
          </a:prstGeom>
        </p:spPr>
        <p:txBody>
          <a:bodyPr vert="horz" lIns="91440" tIns="45720" rIns="91440" bIns="45720" numCol="2" rtlCol="0">
            <a:normAutofit fontScale="4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ü"/>
            </a:pPr>
            <a:r>
              <a:rPr lang="en-GB" dirty="0" smtClean="0">
                <a:solidFill>
                  <a:srgbClr val="67686A"/>
                </a:solidFill>
              </a:rPr>
              <a:t>Copies of Medical Records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 smtClean="0">
                <a:solidFill>
                  <a:srgbClr val="67686A"/>
                </a:solidFill>
              </a:rPr>
              <a:t>Documentation for Insurance Companies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 smtClean="0">
                <a:solidFill>
                  <a:srgbClr val="67686A"/>
                </a:solidFill>
              </a:rPr>
              <a:t>Documentation </a:t>
            </a:r>
            <a:r>
              <a:rPr lang="en-GB" dirty="0">
                <a:solidFill>
                  <a:srgbClr val="67686A"/>
                </a:solidFill>
              </a:rPr>
              <a:t>for </a:t>
            </a:r>
            <a:r>
              <a:rPr lang="en-GB" dirty="0" smtClean="0">
                <a:solidFill>
                  <a:srgbClr val="67686A"/>
                </a:solidFill>
              </a:rPr>
              <a:t>Solicitors</a:t>
            </a:r>
            <a:endParaRPr lang="en-GB" dirty="0">
              <a:solidFill>
                <a:srgbClr val="67686A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GB" dirty="0" smtClean="0">
                <a:solidFill>
                  <a:srgbClr val="67686A"/>
                </a:solidFill>
              </a:rPr>
              <a:t>Patient </a:t>
            </a:r>
            <a:r>
              <a:rPr lang="en-GB" dirty="0">
                <a:solidFill>
                  <a:srgbClr val="67686A"/>
                </a:solidFill>
              </a:rPr>
              <a:t>reports to the DVLA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 smtClean="0">
                <a:solidFill>
                  <a:srgbClr val="67686A"/>
                </a:solidFill>
              </a:rPr>
              <a:t>Patient </a:t>
            </a:r>
            <a:r>
              <a:rPr lang="en-GB" dirty="0">
                <a:solidFill>
                  <a:srgbClr val="67686A"/>
                </a:solidFill>
              </a:rPr>
              <a:t>reports to the Police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 smtClean="0">
                <a:solidFill>
                  <a:srgbClr val="67686A"/>
                </a:solidFill>
              </a:rPr>
              <a:t>Patient </a:t>
            </a:r>
            <a:r>
              <a:rPr lang="en-GB" dirty="0">
                <a:solidFill>
                  <a:srgbClr val="67686A"/>
                </a:solidFill>
              </a:rPr>
              <a:t>reports to the Justice system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 smtClean="0">
                <a:solidFill>
                  <a:srgbClr val="67686A"/>
                </a:solidFill>
              </a:rPr>
              <a:t>Paperwork </a:t>
            </a:r>
            <a:r>
              <a:rPr lang="en-GB" dirty="0">
                <a:solidFill>
                  <a:srgbClr val="67686A"/>
                </a:solidFill>
              </a:rPr>
              <a:t>to Local and County </a:t>
            </a:r>
            <a:r>
              <a:rPr lang="en-GB" dirty="0" smtClean="0">
                <a:solidFill>
                  <a:srgbClr val="67686A"/>
                </a:solidFill>
              </a:rPr>
              <a:t>Councils</a:t>
            </a:r>
            <a:endParaRPr lang="en-GB" dirty="0">
              <a:solidFill>
                <a:srgbClr val="67686A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GB" dirty="0" smtClean="0">
                <a:solidFill>
                  <a:srgbClr val="67686A"/>
                </a:solidFill>
              </a:rPr>
              <a:t>GP </a:t>
            </a:r>
            <a:r>
              <a:rPr lang="en-GB" dirty="0">
                <a:solidFill>
                  <a:srgbClr val="67686A"/>
                </a:solidFill>
              </a:rPr>
              <a:t>Reports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 smtClean="0">
                <a:solidFill>
                  <a:srgbClr val="67686A"/>
                </a:solidFill>
              </a:rPr>
              <a:t>Doctors Letter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dirty="0">
              <a:solidFill>
                <a:srgbClr val="67686A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GB" dirty="0" smtClean="0">
                <a:solidFill>
                  <a:srgbClr val="67686A"/>
                </a:solidFill>
              </a:rPr>
              <a:t>MED3 </a:t>
            </a:r>
            <a:r>
              <a:rPr lang="en-GB" dirty="0">
                <a:solidFill>
                  <a:srgbClr val="67686A"/>
                </a:solidFill>
              </a:rPr>
              <a:t>Certificates (by using a PDF printer, you can print the MED3 certificates as a PDF, have the doctor electronically sign the certificate, then send via GPShare to the patient)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 smtClean="0">
                <a:solidFill>
                  <a:srgbClr val="67686A"/>
                </a:solidFill>
              </a:rPr>
              <a:t>Blood </a:t>
            </a:r>
            <a:r>
              <a:rPr lang="en-GB" dirty="0">
                <a:solidFill>
                  <a:srgbClr val="67686A"/>
                </a:solidFill>
              </a:rPr>
              <a:t>Forms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 smtClean="0">
                <a:solidFill>
                  <a:srgbClr val="67686A"/>
                </a:solidFill>
              </a:rPr>
              <a:t>X-Ray </a:t>
            </a:r>
            <a:r>
              <a:rPr lang="en-GB" dirty="0">
                <a:solidFill>
                  <a:srgbClr val="67686A"/>
                </a:solidFill>
              </a:rPr>
              <a:t>Forms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 smtClean="0">
                <a:solidFill>
                  <a:srgbClr val="67686A"/>
                </a:solidFill>
              </a:rPr>
              <a:t>Referral </a:t>
            </a:r>
            <a:r>
              <a:rPr lang="en-GB" dirty="0">
                <a:solidFill>
                  <a:srgbClr val="67686A"/>
                </a:solidFill>
              </a:rPr>
              <a:t>Paperwork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 smtClean="0">
                <a:solidFill>
                  <a:srgbClr val="67686A"/>
                </a:solidFill>
              </a:rPr>
              <a:t>Death </a:t>
            </a:r>
            <a:r>
              <a:rPr lang="en-GB" dirty="0">
                <a:solidFill>
                  <a:srgbClr val="67686A"/>
                </a:solidFill>
              </a:rPr>
              <a:t>Certificates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 smtClean="0">
                <a:solidFill>
                  <a:srgbClr val="67686A"/>
                </a:solidFill>
              </a:rPr>
              <a:t>Cremation </a:t>
            </a:r>
            <a:r>
              <a:rPr lang="en-GB" dirty="0">
                <a:solidFill>
                  <a:srgbClr val="67686A"/>
                </a:solidFill>
              </a:rPr>
              <a:t>Papers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 smtClean="0">
                <a:solidFill>
                  <a:srgbClr val="67686A"/>
                </a:solidFill>
              </a:rPr>
              <a:t>Invoices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solidFill>
                  <a:srgbClr val="67686A"/>
                </a:solidFill>
              </a:rPr>
              <a:t> </a:t>
            </a:r>
            <a:r>
              <a:rPr lang="en-GB" dirty="0" smtClean="0">
                <a:solidFill>
                  <a:srgbClr val="67686A"/>
                </a:solidFill>
              </a:rPr>
              <a:t>. . . and so much more!</a:t>
            </a:r>
            <a:endParaRPr lang="en-GB" dirty="0">
              <a:solidFill>
                <a:srgbClr val="67686A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en-GB" dirty="0" smtClean="0">
              <a:solidFill>
                <a:srgbClr val="67686A"/>
              </a:solidFill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892524" y="2687726"/>
            <a:ext cx="10515600" cy="461601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2400" dirty="0" smtClean="0">
                <a:solidFill>
                  <a:srgbClr val="67686A"/>
                </a:solidFill>
              </a:rPr>
              <a:t>Here are a few examples of what we see go through the platform: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384" y="5503362"/>
            <a:ext cx="1319348" cy="131934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7" y="6001992"/>
            <a:ext cx="1357004" cy="63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392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85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9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5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15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25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35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45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55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65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8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8" grpId="0" build="p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7200" dirty="0" smtClean="0">
                <a:solidFill>
                  <a:srgbClr val="80D4F8"/>
                </a:solidFill>
              </a:rPr>
              <a:t>Benefits</a:t>
            </a:r>
            <a:endParaRPr lang="en-GB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0882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GB" sz="4400" dirty="0" smtClean="0">
                <a:solidFill>
                  <a:srgbClr val="67686A"/>
                </a:solidFill>
              </a:rPr>
              <a:t>Financial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4400" dirty="0" smtClean="0">
                <a:solidFill>
                  <a:srgbClr val="67686A"/>
                </a:solidFill>
              </a:rPr>
              <a:t>Time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4400" dirty="0" smtClean="0">
                <a:solidFill>
                  <a:srgbClr val="67686A"/>
                </a:solidFill>
              </a:rPr>
              <a:t>Auditing/Reporting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4400" dirty="0" smtClean="0">
                <a:solidFill>
                  <a:srgbClr val="67686A"/>
                </a:solidFill>
              </a:rPr>
              <a:t>Patient Experience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4400" dirty="0" smtClean="0">
                <a:solidFill>
                  <a:srgbClr val="67686A"/>
                </a:solidFill>
              </a:rPr>
              <a:t>Security &amp; IG</a:t>
            </a:r>
            <a:endParaRPr lang="en-GB" sz="4400" dirty="0">
              <a:solidFill>
                <a:srgbClr val="67686A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384" y="5503362"/>
            <a:ext cx="1319348" cy="131934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7" y="6001992"/>
            <a:ext cx="1357004" cy="63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878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7200" dirty="0" smtClean="0">
                <a:solidFill>
                  <a:srgbClr val="80D4F8"/>
                </a:solidFill>
              </a:rPr>
              <a:t>Security</a:t>
            </a:r>
            <a:endParaRPr lang="en-GB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735830"/>
            <a:ext cx="10515600" cy="2803513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GB" sz="1600" dirty="0">
                <a:solidFill>
                  <a:srgbClr val="67686A"/>
                </a:solidFill>
              </a:rPr>
              <a:t> </a:t>
            </a:r>
            <a:r>
              <a:rPr lang="en-GB" sz="1600" dirty="0" smtClean="0">
                <a:solidFill>
                  <a:srgbClr val="67686A"/>
                </a:solidFill>
              </a:rPr>
              <a:t>GPShare cannot see your data!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600" dirty="0">
                <a:solidFill>
                  <a:srgbClr val="67686A"/>
                </a:solidFill>
              </a:rPr>
              <a:t> </a:t>
            </a:r>
            <a:r>
              <a:rPr lang="en-GB" sz="1600" dirty="0" smtClean="0">
                <a:solidFill>
                  <a:srgbClr val="67686A"/>
                </a:solidFill>
              </a:rPr>
              <a:t>UK Data Centres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600" dirty="0" smtClean="0">
                <a:solidFill>
                  <a:srgbClr val="67686A"/>
                </a:solidFill>
              </a:rPr>
              <a:t> 256-bit encryption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600" dirty="0" smtClean="0">
                <a:solidFill>
                  <a:srgbClr val="67686A"/>
                </a:solidFill>
              </a:rPr>
              <a:t> 7 day transfer window (can be extended)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600" dirty="0">
                <a:solidFill>
                  <a:srgbClr val="67686A"/>
                </a:solidFill>
              </a:rPr>
              <a:t> </a:t>
            </a:r>
            <a:r>
              <a:rPr lang="en-GB" sz="1600" dirty="0" smtClean="0">
                <a:solidFill>
                  <a:srgbClr val="67686A"/>
                </a:solidFill>
              </a:rPr>
              <a:t>NHS Approved (ODS Code: 8KF13)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600" dirty="0">
                <a:solidFill>
                  <a:srgbClr val="67686A"/>
                </a:solidFill>
              </a:rPr>
              <a:t> </a:t>
            </a:r>
            <a:r>
              <a:rPr lang="en-GB" sz="1600" dirty="0" smtClean="0">
                <a:solidFill>
                  <a:srgbClr val="67686A"/>
                </a:solidFill>
              </a:rPr>
              <a:t>Completion </a:t>
            </a:r>
            <a:r>
              <a:rPr lang="en-GB" sz="1600" dirty="0">
                <a:solidFill>
                  <a:srgbClr val="67686A"/>
                </a:solidFill>
              </a:rPr>
              <a:t>of the Data Security &amp; Protection Toolkit (DSPT</a:t>
            </a:r>
            <a:r>
              <a:rPr lang="en-GB" sz="1600" dirty="0" smtClean="0">
                <a:solidFill>
                  <a:srgbClr val="67686A"/>
                </a:solidFill>
              </a:rPr>
              <a:t>) – achieving ‘Standards Met’ award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600" dirty="0">
                <a:solidFill>
                  <a:srgbClr val="67686A"/>
                </a:solidFill>
              </a:rPr>
              <a:t> </a:t>
            </a:r>
            <a:r>
              <a:rPr lang="en-GB" sz="1600" dirty="0" smtClean="0">
                <a:solidFill>
                  <a:srgbClr val="67686A"/>
                </a:solidFill>
              </a:rPr>
              <a:t>ICO Registered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600" dirty="0">
                <a:solidFill>
                  <a:srgbClr val="67686A"/>
                </a:solidFill>
              </a:rPr>
              <a:t> </a:t>
            </a:r>
            <a:r>
              <a:rPr lang="en-GB" sz="1600" dirty="0" smtClean="0">
                <a:solidFill>
                  <a:srgbClr val="67686A"/>
                </a:solidFill>
              </a:rPr>
              <a:t>100% success rate with CCGs and IG teams regarding DPIAs</a:t>
            </a:r>
          </a:p>
        </p:txBody>
      </p:sp>
      <p:sp>
        <p:nvSpPr>
          <p:cNvPr id="5" name="Rectangle 4"/>
          <p:cNvSpPr/>
          <p:nvPr/>
        </p:nvSpPr>
        <p:spPr>
          <a:xfrm>
            <a:off x="2225038" y="4584485"/>
            <a:ext cx="7741921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>
                <a:solidFill>
                  <a:srgbClr val="67686A"/>
                </a:solidFill>
              </a:rPr>
              <a:t>Quote from an independent </a:t>
            </a:r>
            <a:r>
              <a:rPr lang="en-GB" sz="1600" dirty="0" smtClean="0">
                <a:solidFill>
                  <a:srgbClr val="67686A"/>
                </a:solidFill>
              </a:rPr>
              <a:t>Information </a:t>
            </a:r>
            <a:r>
              <a:rPr lang="en-GB" sz="1600" dirty="0">
                <a:solidFill>
                  <a:srgbClr val="67686A"/>
                </a:solidFill>
              </a:rPr>
              <a:t>Governance </a:t>
            </a:r>
            <a:r>
              <a:rPr lang="en-GB" sz="1600" dirty="0" smtClean="0">
                <a:solidFill>
                  <a:srgbClr val="67686A"/>
                </a:solidFill>
              </a:rPr>
              <a:t>Consultancy (represent </a:t>
            </a:r>
            <a:r>
              <a:rPr lang="en-GB" sz="1600" dirty="0">
                <a:solidFill>
                  <a:srgbClr val="67686A"/>
                </a:solidFill>
              </a:rPr>
              <a:t>surgeries within Suffolk &amp; Norfolk</a:t>
            </a:r>
            <a:r>
              <a:rPr lang="en-GB" sz="1600" dirty="0" smtClean="0">
                <a:solidFill>
                  <a:srgbClr val="67686A"/>
                </a:solidFill>
              </a:rPr>
              <a:t>):</a:t>
            </a:r>
          </a:p>
          <a:p>
            <a:pPr algn="ctr"/>
            <a:endParaRPr lang="en-GB" sz="1600" dirty="0">
              <a:solidFill>
                <a:srgbClr val="67686A"/>
              </a:solidFill>
            </a:endParaRPr>
          </a:p>
          <a:p>
            <a:pPr algn="ctr"/>
            <a:r>
              <a:rPr lang="en-GB" sz="1600" i="1" dirty="0">
                <a:solidFill>
                  <a:srgbClr val="67686A"/>
                </a:solidFill>
              </a:rPr>
              <a:t>“Thank you for such a swift response and a big thank you for such a comprehensive data protection section within your terms, you have no idea how much of a relief it is to have such an easy contract to review! Your DPIA is also incredibly comprehensive and answers a couple of questions I would have otherwise raised.” </a:t>
            </a:r>
            <a:r>
              <a:rPr lang="en-GB" sz="1600" b="1" i="1" dirty="0">
                <a:solidFill>
                  <a:srgbClr val="67686A"/>
                </a:solidFill>
              </a:rPr>
              <a:t>Kafico </a:t>
            </a:r>
            <a:r>
              <a:rPr lang="en-GB" sz="1600" b="1" i="1" dirty="0" smtClean="0">
                <a:solidFill>
                  <a:srgbClr val="67686A"/>
                </a:solidFill>
              </a:rPr>
              <a:t>Ltd.</a:t>
            </a:r>
            <a:endParaRPr lang="en-GB" sz="1600" b="1" i="1" dirty="0">
              <a:solidFill>
                <a:srgbClr val="67686A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384" y="5503362"/>
            <a:ext cx="1319348" cy="131934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7" y="6001992"/>
            <a:ext cx="1357004" cy="63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340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7200" dirty="0" smtClean="0">
                <a:solidFill>
                  <a:srgbClr val="80D4F8"/>
                </a:solidFill>
              </a:rPr>
              <a:t>Poll Results</a:t>
            </a:r>
            <a:endParaRPr lang="en-GB" sz="7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384" y="5503362"/>
            <a:ext cx="1319348" cy="131934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7" y="6001992"/>
            <a:ext cx="1357004" cy="634602"/>
          </a:xfrm>
          <a:prstGeom prst="rect">
            <a:avLst/>
          </a:prstGeom>
        </p:spPr>
      </p:pic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8256470"/>
              </p:ext>
            </p:extLst>
          </p:nvPr>
        </p:nvGraphicFramePr>
        <p:xfrm>
          <a:off x="2517243" y="1690688"/>
          <a:ext cx="7374038" cy="442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131714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1692</TotalTime>
  <Words>576</Words>
  <Application>Microsoft Office PowerPoint</Application>
  <PresentationFormat>Widescreen</PresentationFormat>
  <Paragraphs>104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Wingdings</vt:lpstr>
      <vt:lpstr>Office Theme</vt:lpstr>
      <vt:lpstr>Welcome!</vt:lpstr>
      <vt:lpstr>Introduction</vt:lpstr>
      <vt:lpstr>Sending Data</vt:lpstr>
      <vt:lpstr>Process</vt:lpstr>
      <vt:lpstr>Demo</vt:lpstr>
      <vt:lpstr>What can be sent?</vt:lpstr>
      <vt:lpstr>Benefits</vt:lpstr>
      <vt:lpstr>Security</vt:lpstr>
      <vt:lpstr>Poll Results</vt:lpstr>
      <vt:lpstr>Poll Results</vt:lpstr>
      <vt:lpstr>Poll Results</vt:lpstr>
      <vt:lpstr>Poll Results</vt:lpstr>
      <vt:lpstr>Pricing</vt:lpstr>
      <vt:lpstr>Savings – Average Size Surgery</vt:lpstr>
      <vt:lpstr>Savings – Small Sized Surgery</vt:lpstr>
      <vt:lpstr>Savings – Large Sized Surgery</vt:lpstr>
      <vt:lpstr>Service Guarantee</vt:lpstr>
      <vt:lpstr>THANK YOU!  info@gpshare.co.uk www.gpshare.co.uk FB: fb.com/GPShareUK</vt:lpstr>
      <vt:lpstr>Q&amp;A</vt:lpstr>
      <vt:lpstr>Thank you for joining!  Stay Safe!  info@gpshare.co.uk www.gpshare.co.uk</vt:lpstr>
    </vt:vector>
  </TitlesOfParts>
  <Company>GPShare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GPShare Webinar Slide Deck</dc:title>
  <dc:creator>GPShare</dc:creator>
  <cp:revision>109</cp:revision>
  <dcterms:created xsi:type="dcterms:W3CDTF">2020-06-05T16:07:27Z</dcterms:created>
  <dcterms:modified xsi:type="dcterms:W3CDTF">2020-06-17T15:52:51Z</dcterms:modified>
</cp:coreProperties>
</file>